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9" r:id="rId5"/>
    <p:sldId id="265" r:id="rId6"/>
    <p:sldId id="270" r:id="rId7"/>
    <p:sldId id="261" r:id="rId8"/>
    <p:sldId id="262" r:id="rId9"/>
    <p:sldId id="263" r:id="rId10"/>
    <p:sldId id="271" r:id="rId11"/>
    <p:sldId id="283" r:id="rId12"/>
    <p:sldId id="264" r:id="rId13"/>
    <p:sldId id="272" r:id="rId14"/>
    <p:sldId id="268" r:id="rId15"/>
    <p:sldId id="286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7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3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7CEAD-9BC0-4C69-92BB-17FFE41B6333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31BA0-9F27-4FD6-8792-C79437938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28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807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036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248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17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244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86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175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093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292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622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74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F413-ACAE-4A23-88EE-6996E14BC74E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E2FED-6258-4109-AAB6-DA3C16F6B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590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litera.irklib.ru/static/images/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2" y="1305243"/>
            <a:ext cx="5815339" cy="546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9452" y="1122363"/>
            <a:ext cx="9087588" cy="310050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«ДОПСИХОЛОГИЧЕСКАЯ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КРИЗИСНАЯ ПСИХОЛОГИЧЕСКАЯ ПОМОЩЬ ЛИЦАМ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КРИЗИСНОМ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СОСТОЯНИИ»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577" y="153291"/>
            <a:ext cx="1211352" cy="96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TroitskayaNE.GUOPO\Мои документы\Мои рисунки\Логотип MO желтый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43976" y="153291"/>
            <a:ext cx="1095469" cy="969072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1524000" y="134799"/>
            <a:ext cx="9083040" cy="7214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ГКУ «Центр профилактики, реабилитации и коррекции»</a:t>
            </a:r>
            <a:endParaRPr lang="ru-RU" sz="2000" b="1" kern="0" dirty="0">
              <a:solidFill>
                <a:srgbClr val="00206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4822" y="4373592"/>
            <a:ext cx="2893637" cy="21702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920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84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6415"/>
            <a:ext cx="10515600" cy="4730548"/>
          </a:xfrm>
          <a:ln>
            <a:solidFill>
              <a:srgbClr val="002060"/>
            </a:solidFill>
            <a:prstDash val="dash"/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Энергично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разотрите ладони 5 сек.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Быстро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потрите пальцами щеки вверх – вниз 5сек.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Постучите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расслабленными пальцами по макушке головы («барабанная дробь») 5сек.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Кулаком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руки интенсивно разотрите плечо и предплечье левой руки 8 сек. То же для правой руки.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Осторожно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надавите 4 раза на щитовидную железу (ниже кадыка) большим и указательным пальцами правой руки.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Нащупайте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пальцем впадину в основании черепа, нажмите, сосчитайте до трех, отпустите. Повторите 3 раза.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Плотно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захватите большим и указательным пальцами руки ахиллово сухожилие, сдавить его, отпустить. Повторите по 3 раза для каждой ноги. </a:t>
            </a:r>
          </a:p>
        </p:txBody>
      </p:sp>
    </p:spTree>
    <p:extLst>
      <p:ext uri="{BB962C8B-B14F-4D97-AF65-F5344CB8AC3E}">
        <p14:creationId xmlns="" xmlns:p14="http://schemas.microsoft.com/office/powerpoint/2010/main" val="21377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344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6167"/>
            <a:ext cx="10515600" cy="4630796"/>
          </a:xfrm>
          <a:ln>
            <a:solidFill>
              <a:schemeClr val="tx1"/>
            </a:solidFill>
            <a:prstDash val="lgDash"/>
          </a:ln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 при себе небольшой предмет, чтобы в момент волнения у вас была возможность взять его в руки. Это может быть маленькая плюшевая игрушка, гладкий камень, украшение. В момент паники возьмите его в руки, сконцентрируйтесь на тактильных ощущениях, на текстуре предмета, температуре, размере, весе. Проговорите про себя все характеристики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0640" y="4320103"/>
            <a:ext cx="2238438" cy="165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349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9913"/>
            <a:ext cx="10515600" cy="4797050"/>
          </a:xfrm>
          <a:ln>
            <a:solidFill>
              <a:srgbClr val="002060"/>
            </a:solidFill>
            <a:prstDash val="dash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накрывает стресс, мы можем не чувствовать сильнейшего напряжения, которое сковывает все тело, не дает нормально дышать. Чтобы эти «оковы» ослабить, сначала придется их затянуть потуже – крепко сжать кулаки, стиснуть зубы и изо всех сил напрячь все мышцы секунд на 10. А затем расслабить тело, ощутив приятное тепло и покой.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напрягать группы мышц по отдельности – кисти рук, предплечья и плечи, перейти на мышцы шеи и спины, затем – задействовать голени и бедра. Исходное положение может быть любым – и стоя, и сидя, и лежа с закрытыми глазами. Главное – помнить о дыхании.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733" y="4477790"/>
            <a:ext cx="1557250" cy="15572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800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отсутствие стремления к какой-либо деятельности, отсутствии отрицательного и положительного отношения к действительности, отсутствии внешних эмоциональных проявлений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13" t="30448" r="5118" b="14150"/>
          <a:stretch/>
        </p:blipFill>
        <p:spPr>
          <a:xfrm>
            <a:off x="856935" y="1911619"/>
            <a:ext cx="10525267" cy="440451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624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442" y="365125"/>
            <a:ext cx="11395494" cy="1189355"/>
          </a:xfrm>
          <a:ln>
            <a:solidFill>
              <a:srgbClr val="002060"/>
            </a:solidFill>
          </a:ln>
        </p:spPr>
        <p:txBody>
          <a:bodyPr anchor="t"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Плач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самая адаптивная реакция человека на стрессовую ситуацию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ПЛАЧ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СЛЕЗЫ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реакция, позволяющая выразить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переполняющие эмоции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09" t="30639" r="5225" b="14533"/>
          <a:stretch/>
        </p:blipFill>
        <p:spPr>
          <a:xfrm>
            <a:off x="838201" y="1828801"/>
            <a:ext cx="10515600" cy="456276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9825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3751" y="741871"/>
            <a:ext cx="8893834" cy="5175849"/>
          </a:xfrm>
          <a:ln>
            <a:solidFill>
              <a:srgbClr val="002060"/>
            </a:solidFill>
            <a:prstDash val="dash"/>
          </a:ln>
        </p:spPr>
        <p:txBody>
          <a:bodyPr/>
          <a:lstStyle/>
          <a:p>
            <a:pPr algn="just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Любую трагедию, любую потерю человек должен пережить. Пережить – это значит принять то, что с ним случилось, выстроить новые отношения с миром.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Процесс переживания не может случиться сразу, он занимает какое-то время. Эмоционально это время очень непростое для человека.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Слезы, печаль, грусть, размышления о произошедшем свидетельствуют о том, что процесс переживания начался. Такая реакция является самой лучшей.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Shape 221"/>
          <p:cNvPicPr/>
          <p:nvPr/>
        </p:nvPicPr>
        <p:blipFill>
          <a:blip r:embed="rId2"/>
          <a:stretch/>
        </p:blipFill>
        <p:spPr>
          <a:xfrm>
            <a:off x="439946" y="1259455"/>
            <a:ext cx="2305615" cy="19687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433" y="3753292"/>
            <a:ext cx="2727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«Все, что не убивает меня, делает меня силь­нее»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75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ОБРАТИТЬСЯ ЗА ПОМОЩЬЮ </a:t>
            </a:r>
            <a:r>
              <a:rPr lang="ru-RU" dirty="0"/>
              <a:t/>
            </a:r>
            <a:br>
              <a:rPr lang="ru-RU" dirty="0"/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4830763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кризисная линия по оказанию психологической помощи несовершеннолетним и их родителям (законным представителям) Министерства просвещения РФ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8-800-600-31-14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Общероссийский детский телефон доверия для детей, родителей и педагогов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8-800-2000-122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childhelpline.ru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007" y="4258165"/>
            <a:ext cx="1577985" cy="15599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4" name="Picture 2" descr="человечки | Презентация, Картинки, Бло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006" y="4258165"/>
            <a:ext cx="1703821" cy="170382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36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72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экстренную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допсихологическую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сразу после травматического события?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  <a:ln>
            <a:solidFill>
              <a:srgbClr val="002060"/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Экстренная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допсихологическая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система приемов, которая позволяет людям, не обладающим психологическим образованием, помочь себе и окружающим, оказавшись в экстремальной ситуации, справиться с психологическими реакциями, возникшими в связи с этим кризисом или катастрофой.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оказавшись в чрезвычайной ситуации, переживает сильное эмоциональное потрясение, ведь его привычная «нормальная» жизнь в одно мгновение изменилась.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в первую очередь пострадавший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нуждаться в медицинской помощи!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убедиться, что у человека нет физических травм, проблем с сердцем, и только тогда оказывать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допсихологическую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25"/>
          <p:cNvGrpSpPr>
            <a:grpSpLocks/>
          </p:cNvGrpSpPr>
          <p:nvPr/>
        </p:nvGrpSpPr>
        <p:grpSpPr bwMode="auto">
          <a:xfrm>
            <a:off x="1102744" y="4304964"/>
            <a:ext cx="1158318" cy="932054"/>
            <a:chOff x="2416937" y="3856642"/>
            <a:chExt cx="943610" cy="8712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object 26"/>
            <p:cNvSpPr>
              <a:spLocks noChangeArrowheads="1"/>
            </p:cNvSpPr>
            <p:nvPr/>
          </p:nvSpPr>
          <p:spPr bwMode="auto">
            <a:xfrm>
              <a:off x="2804072" y="4561019"/>
              <a:ext cx="169545" cy="26034"/>
            </a:xfrm>
            <a:custGeom>
              <a:avLst/>
              <a:gdLst>
                <a:gd name="T0" fmla="*/ 167921 w 169544"/>
                <a:gd name="T1" fmla="*/ 0 h 26035"/>
                <a:gd name="T2" fmla="*/ 1387 w 169544"/>
                <a:gd name="T3" fmla="*/ 0 h 26035"/>
                <a:gd name="T4" fmla="*/ 1387 w 169544"/>
                <a:gd name="T5" fmla="*/ 19186 h 26035"/>
                <a:gd name="T6" fmla="*/ 0 w 169544"/>
                <a:gd name="T7" fmla="*/ 25589 h 26035"/>
                <a:gd name="T8" fmla="*/ 169308 w 169544"/>
                <a:gd name="T9" fmla="*/ 25589 h 26035"/>
                <a:gd name="T10" fmla="*/ 169308 w 169544"/>
                <a:gd name="T11" fmla="*/ 19186 h 26035"/>
                <a:gd name="T12" fmla="*/ 167921 w 169544"/>
                <a:gd name="T13" fmla="*/ 12806 h 26035"/>
                <a:gd name="T14" fmla="*/ 167921 w 169544"/>
                <a:gd name="T15" fmla="*/ 0 h 260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544"/>
                <a:gd name="T25" fmla="*/ 0 h 26035"/>
                <a:gd name="T26" fmla="*/ 169544 w 169544"/>
                <a:gd name="T27" fmla="*/ 26035 h 260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544" h="26035">
                  <a:moveTo>
                    <a:pt x="167897" y="0"/>
                  </a:moveTo>
                  <a:lnTo>
                    <a:pt x="1387" y="0"/>
                  </a:lnTo>
                  <a:lnTo>
                    <a:pt x="1387" y="19210"/>
                  </a:lnTo>
                  <a:lnTo>
                    <a:pt x="0" y="25613"/>
                  </a:lnTo>
                  <a:lnTo>
                    <a:pt x="169284" y="25613"/>
                  </a:lnTo>
                  <a:lnTo>
                    <a:pt x="169284" y="19210"/>
                  </a:lnTo>
                  <a:lnTo>
                    <a:pt x="167897" y="12806"/>
                  </a:lnTo>
                  <a:lnTo>
                    <a:pt x="167897" y="0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8" name="object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826" y="4248532"/>
              <a:ext cx="104068" cy="138313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xtLst/>
          </p:spPr>
        </p:pic>
        <p:sp>
          <p:nvSpPr>
            <p:cNvPr id="9" name="object 28"/>
            <p:cNvSpPr>
              <a:spLocks noChangeArrowheads="1"/>
            </p:cNvSpPr>
            <p:nvPr/>
          </p:nvSpPr>
          <p:spPr bwMode="auto">
            <a:xfrm>
              <a:off x="2416937" y="4407337"/>
              <a:ext cx="347345" cy="320675"/>
            </a:xfrm>
            <a:custGeom>
              <a:avLst/>
              <a:gdLst>
                <a:gd name="T0" fmla="*/ 127355 w 347344"/>
                <a:gd name="T1" fmla="*/ 5721 h 320675"/>
                <a:gd name="T2" fmla="*/ 50820 w 347344"/>
                <a:gd name="T3" fmla="*/ 46905 h 320675"/>
                <a:gd name="T4" fmla="*/ 6199 w 347344"/>
                <a:gd name="T5" fmla="*/ 117544 h 320675"/>
                <a:gd name="T6" fmla="*/ 6199 w 347344"/>
                <a:gd name="T7" fmla="*/ 202626 h 320675"/>
                <a:gd name="T8" fmla="*/ 50820 w 347344"/>
                <a:gd name="T9" fmla="*/ 273265 h 320675"/>
                <a:gd name="T10" fmla="*/ 127355 w 347344"/>
                <a:gd name="T11" fmla="*/ 314449 h 320675"/>
                <a:gd name="T12" fmla="*/ 219563 w 347344"/>
                <a:gd name="T13" fmla="*/ 314449 h 320675"/>
                <a:gd name="T14" fmla="*/ 266694 w 347344"/>
                <a:gd name="T15" fmla="*/ 294237 h 320675"/>
                <a:gd name="T16" fmla="*/ 130280 w 347344"/>
                <a:gd name="T17" fmla="*/ 288233 h 320675"/>
                <a:gd name="T18" fmla="*/ 96907 w 347344"/>
                <a:gd name="T19" fmla="*/ 249733 h 320675"/>
                <a:gd name="T20" fmla="*/ 39718 w 347344"/>
                <a:gd name="T21" fmla="*/ 213669 h 320675"/>
                <a:gd name="T22" fmla="*/ 30149 w 347344"/>
                <a:gd name="T23" fmla="*/ 132627 h 320675"/>
                <a:gd name="T24" fmla="*/ 74929 w 347344"/>
                <a:gd name="T25" fmla="*/ 60192 h 320675"/>
                <a:gd name="T26" fmla="*/ 157406 w 347344"/>
                <a:gd name="T27" fmla="*/ 25910 h 320675"/>
                <a:gd name="T28" fmla="*/ 260991 w 347344"/>
                <a:gd name="T29" fmla="*/ 21866 h 320675"/>
                <a:gd name="T30" fmla="*/ 173447 w 347344"/>
                <a:gd name="T31" fmla="*/ 0 h 320675"/>
                <a:gd name="T32" fmla="*/ 181796 w 347344"/>
                <a:gd name="T33" fmla="*/ 199786 h 320675"/>
                <a:gd name="T34" fmla="*/ 233484 w 347344"/>
                <a:gd name="T35" fmla="*/ 222518 h 320675"/>
                <a:gd name="T36" fmla="*/ 258113 w 347344"/>
                <a:gd name="T37" fmla="*/ 270224 h 320675"/>
                <a:gd name="T38" fmla="*/ 173620 w 347344"/>
                <a:gd name="T39" fmla="*/ 294237 h 320675"/>
                <a:gd name="T40" fmla="*/ 296098 w 347344"/>
                <a:gd name="T41" fmla="*/ 273265 h 320675"/>
                <a:gd name="T42" fmla="*/ 281702 w 347344"/>
                <a:gd name="T43" fmla="*/ 249733 h 320675"/>
                <a:gd name="T44" fmla="*/ 258807 w 347344"/>
                <a:gd name="T45" fmla="*/ 209551 h 320675"/>
                <a:gd name="T46" fmla="*/ 175899 w 347344"/>
                <a:gd name="T47" fmla="*/ 75720 h 320675"/>
                <a:gd name="T48" fmla="*/ 127657 w 347344"/>
                <a:gd name="T49" fmla="*/ 92209 h 320675"/>
                <a:gd name="T50" fmla="*/ 107017 w 347344"/>
                <a:gd name="T51" fmla="*/ 134792 h 320675"/>
                <a:gd name="T52" fmla="*/ 124882 w 347344"/>
                <a:gd name="T53" fmla="*/ 179295 h 320675"/>
                <a:gd name="T54" fmla="*/ 106193 w 347344"/>
                <a:gd name="T55" fmla="*/ 193543 h 320675"/>
                <a:gd name="T56" fmla="*/ 74192 w 347344"/>
                <a:gd name="T57" fmla="*/ 227961 h 320675"/>
                <a:gd name="T58" fmla="*/ 96907 w 347344"/>
                <a:gd name="T59" fmla="*/ 249733 h 320675"/>
                <a:gd name="T60" fmla="*/ 120372 w 347344"/>
                <a:gd name="T61" fmla="*/ 217716 h 320675"/>
                <a:gd name="T62" fmla="*/ 181796 w 347344"/>
                <a:gd name="T63" fmla="*/ 199786 h 320675"/>
                <a:gd name="T64" fmla="*/ 240725 w 347344"/>
                <a:gd name="T65" fmla="*/ 193723 h 320675"/>
                <a:gd name="T66" fmla="*/ 225129 w 347344"/>
                <a:gd name="T67" fmla="*/ 174173 h 320675"/>
                <a:gd name="T68" fmla="*/ 158595 w 347344"/>
                <a:gd name="T69" fmla="*/ 171271 h 320675"/>
                <a:gd name="T70" fmla="*/ 137738 w 347344"/>
                <a:gd name="T71" fmla="*/ 152021 h 320675"/>
                <a:gd name="T72" fmla="*/ 137543 w 347344"/>
                <a:gd name="T73" fmla="*/ 124606 h 320675"/>
                <a:gd name="T74" fmla="*/ 158010 w 347344"/>
                <a:gd name="T75" fmla="*/ 105356 h 320675"/>
                <a:gd name="T76" fmla="*/ 227049 w 347344"/>
                <a:gd name="T77" fmla="*/ 102454 h 320675"/>
                <a:gd name="T78" fmla="*/ 200659 w 347344"/>
                <a:gd name="T79" fmla="*/ 80863 h 320675"/>
                <a:gd name="T80" fmla="*/ 266662 w 347344"/>
                <a:gd name="T81" fmla="*/ 25910 h 320675"/>
                <a:gd name="T82" fmla="*/ 201833 w 347344"/>
                <a:gd name="T83" fmla="*/ 27826 h 320675"/>
                <a:gd name="T84" fmla="*/ 280314 w 347344"/>
                <a:gd name="T85" fmla="*/ 69156 h 320675"/>
                <a:gd name="T86" fmla="*/ 318993 w 347344"/>
                <a:gd name="T87" fmla="*/ 159445 h 320675"/>
                <a:gd name="T88" fmla="*/ 281702 w 347344"/>
                <a:gd name="T89" fmla="*/ 249733 h 320675"/>
                <a:gd name="T90" fmla="*/ 323233 w 347344"/>
                <a:gd name="T91" fmla="*/ 240848 h 320675"/>
                <a:gd name="T92" fmla="*/ 346918 w 347344"/>
                <a:gd name="T93" fmla="*/ 160085 h 320675"/>
                <a:gd name="T94" fmla="*/ 323227 w 347344"/>
                <a:gd name="T95" fmla="*/ 79307 h 320675"/>
                <a:gd name="T96" fmla="*/ 266662 w 347344"/>
                <a:gd name="T97" fmla="*/ 25910 h 320675"/>
                <a:gd name="T98" fmla="*/ 173447 w 347344"/>
                <a:gd name="T99" fmla="*/ 102454 h 320675"/>
                <a:gd name="T100" fmla="*/ 200702 w 347344"/>
                <a:gd name="T101" fmla="*/ 112700 h 320675"/>
                <a:gd name="T102" fmla="*/ 212323 w 347344"/>
                <a:gd name="T103" fmla="*/ 138313 h 320675"/>
                <a:gd name="T104" fmla="*/ 201222 w 347344"/>
                <a:gd name="T105" fmla="*/ 163447 h 320675"/>
                <a:gd name="T106" fmla="*/ 173447 w 347344"/>
                <a:gd name="T107" fmla="*/ 174173 h 320675"/>
                <a:gd name="T108" fmla="*/ 234329 w 347344"/>
                <a:gd name="T109" fmla="*/ 162126 h 320675"/>
                <a:gd name="T110" fmla="*/ 235847 w 347344"/>
                <a:gd name="T111" fmla="*/ 115941 h 3206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7344"/>
                <a:gd name="T169" fmla="*/ 0 h 320675"/>
                <a:gd name="T170" fmla="*/ 347344 w 347344"/>
                <a:gd name="T171" fmla="*/ 320675 h 3206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7344" h="320675">
                  <a:moveTo>
                    <a:pt x="173447" y="0"/>
                  </a:moveTo>
                  <a:lnTo>
                    <a:pt x="127355" y="5721"/>
                  </a:lnTo>
                  <a:lnTo>
                    <a:pt x="85927" y="21866"/>
                  </a:lnTo>
                  <a:lnTo>
                    <a:pt x="50820" y="46905"/>
                  </a:lnTo>
                  <a:lnTo>
                    <a:pt x="23691" y="79307"/>
                  </a:lnTo>
                  <a:lnTo>
                    <a:pt x="6199" y="117544"/>
                  </a:lnTo>
                  <a:lnTo>
                    <a:pt x="0" y="160085"/>
                  </a:lnTo>
                  <a:lnTo>
                    <a:pt x="6199" y="202626"/>
                  </a:lnTo>
                  <a:lnTo>
                    <a:pt x="23691" y="240863"/>
                  </a:lnTo>
                  <a:lnTo>
                    <a:pt x="50820" y="273265"/>
                  </a:lnTo>
                  <a:lnTo>
                    <a:pt x="85927" y="298304"/>
                  </a:lnTo>
                  <a:lnTo>
                    <a:pt x="127355" y="314449"/>
                  </a:lnTo>
                  <a:lnTo>
                    <a:pt x="173447" y="320171"/>
                  </a:lnTo>
                  <a:lnTo>
                    <a:pt x="219539" y="314449"/>
                  </a:lnTo>
                  <a:lnTo>
                    <a:pt x="260967" y="298304"/>
                  </a:lnTo>
                  <a:lnTo>
                    <a:pt x="266670" y="294237"/>
                  </a:lnTo>
                  <a:lnTo>
                    <a:pt x="173620" y="294237"/>
                  </a:lnTo>
                  <a:lnTo>
                    <a:pt x="130280" y="288233"/>
                  </a:lnTo>
                  <a:lnTo>
                    <a:pt x="90192" y="270224"/>
                  </a:lnTo>
                  <a:lnTo>
                    <a:pt x="96907" y="249733"/>
                  </a:lnTo>
                  <a:lnTo>
                    <a:pt x="65216" y="249733"/>
                  </a:lnTo>
                  <a:lnTo>
                    <a:pt x="39718" y="213669"/>
                  </a:lnTo>
                  <a:lnTo>
                    <a:pt x="28073" y="173609"/>
                  </a:lnTo>
                  <a:lnTo>
                    <a:pt x="30149" y="132627"/>
                  </a:lnTo>
                  <a:lnTo>
                    <a:pt x="45812" y="93797"/>
                  </a:lnTo>
                  <a:lnTo>
                    <a:pt x="74929" y="60192"/>
                  </a:lnTo>
                  <a:lnTo>
                    <a:pt x="114003" y="36658"/>
                  </a:lnTo>
                  <a:lnTo>
                    <a:pt x="157406" y="25910"/>
                  </a:lnTo>
                  <a:lnTo>
                    <a:pt x="266638" y="25910"/>
                  </a:lnTo>
                  <a:lnTo>
                    <a:pt x="260967" y="21866"/>
                  </a:lnTo>
                  <a:lnTo>
                    <a:pt x="219539" y="5721"/>
                  </a:lnTo>
                  <a:lnTo>
                    <a:pt x="173447" y="0"/>
                  </a:lnTo>
                  <a:close/>
                </a:path>
                <a:path w="347344" h="320675">
                  <a:moveTo>
                    <a:pt x="247627" y="199786"/>
                  </a:moveTo>
                  <a:lnTo>
                    <a:pt x="181772" y="199786"/>
                  </a:lnTo>
                  <a:lnTo>
                    <a:pt x="210088" y="207190"/>
                  </a:lnTo>
                  <a:lnTo>
                    <a:pt x="233460" y="222518"/>
                  </a:lnTo>
                  <a:lnTo>
                    <a:pt x="250067" y="244090"/>
                  </a:lnTo>
                  <a:lnTo>
                    <a:pt x="258089" y="270224"/>
                  </a:lnTo>
                  <a:lnTo>
                    <a:pt x="217221" y="288233"/>
                  </a:lnTo>
                  <a:lnTo>
                    <a:pt x="173620" y="294237"/>
                  </a:lnTo>
                  <a:lnTo>
                    <a:pt x="266670" y="294237"/>
                  </a:lnTo>
                  <a:lnTo>
                    <a:pt x="296074" y="273265"/>
                  </a:lnTo>
                  <a:lnTo>
                    <a:pt x="315776" y="249733"/>
                  </a:lnTo>
                  <a:lnTo>
                    <a:pt x="281678" y="249733"/>
                  </a:lnTo>
                  <a:lnTo>
                    <a:pt x="272702" y="228502"/>
                  </a:lnTo>
                  <a:lnTo>
                    <a:pt x="258783" y="209551"/>
                  </a:lnTo>
                  <a:lnTo>
                    <a:pt x="247627" y="199786"/>
                  </a:lnTo>
                  <a:close/>
                </a:path>
                <a:path w="347344" h="320675">
                  <a:moveTo>
                    <a:pt x="175875" y="75720"/>
                  </a:moveTo>
                  <a:lnTo>
                    <a:pt x="150595" y="79462"/>
                  </a:lnTo>
                  <a:lnTo>
                    <a:pt x="127657" y="92209"/>
                  </a:lnTo>
                  <a:lnTo>
                    <a:pt x="112588" y="111939"/>
                  </a:lnTo>
                  <a:lnTo>
                    <a:pt x="107017" y="134792"/>
                  </a:lnTo>
                  <a:lnTo>
                    <a:pt x="111071" y="158124"/>
                  </a:lnTo>
                  <a:lnTo>
                    <a:pt x="124882" y="179295"/>
                  </a:lnTo>
                  <a:lnTo>
                    <a:pt x="127657" y="181857"/>
                  </a:lnTo>
                  <a:lnTo>
                    <a:pt x="106193" y="193543"/>
                  </a:lnTo>
                  <a:lnTo>
                    <a:pt x="88111" y="209071"/>
                  </a:lnTo>
                  <a:lnTo>
                    <a:pt x="74192" y="227961"/>
                  </a:lnTo>
                  <a:lnTo>
                    <a:pt x="65216" y="249733"/>
                  </a:lnTo>
                  <a:lnTo>
                    <a:pt x="96907" y="249733"/>
                  </a:lnTo>
                  <a:lnTo>
                    <a:pt x="99818" y="240848"/>
                  </a:lnTo>
                  <a:lnTo>
                    <a:pt x="120372" y="217716"/>
                  </a:lnTo>
                  <a:lnTo>
                    <a:pt x="148731" y="203228"/>
                  </a:lnTo>
                  <a:lnTo>
                    <a:pt x="181772" y="199786"/>
                  </a:lnTo>
                  <a:lnTo>
                    <a:pt x="247627" y="199786"/>
                  </a:lnTo>
                  <a:lnTo>
                    <a:pt x="240701" y="193723"/>
                  </a:lnTo>
                  <a:lnTo>
                    <a:pt x="219237" y="181857"/>
                  </a:lnTo>
                  <a:lnTo>
                    <a:pt x="225105" y="174173"/>
                  </a:lnTo>
                  <a:lnTo>
                    <a:pt x="173447" y="174173"/>
                  </a:lnTo>
                  <a:lnTo>
                    <a:pt x="158595" y="171271"/>
                  </a:lnTo>
                  <a:lnTo>
                    <a:pt x="146216" y="163447"/>
                  </a:lnTo>
                  <a:lnTo>
                    <a:pt x="137738" y="152021"/>
                  </a:lnTo>
                  <a:lnTo>
                    <a:pt x="134595" y="138313"/>
                  </a:lnTo>
                  <a:lnTo>
                    <a:pt x="137543" y="124606"/>
                  </a:lnTo>
                  <a:lnTo>
                    <a:pt x="145695" y="113180"/>
                  </a:lnTo>
                  <a:lnTo>
                    <a:pt x="158010" y="105356"/>
                  </a:lnTo>
                  <a:lnTo>
                    <a:pt x="173447" y="102454"/>
                  </a:lnTo>
                  <a:lnTo>
                    <a:pt x="227025" y="102454"/>
                  </a:lnTo>
                  <a:lnTo>
                    <a:pt x="222012" y="94770"/>
                  </a:lnTo>
                  <a:lnTo>
                    <a:pt x="200635" y="80863"/>
                  </a:lnTo>
                  <a:lnTo>
                    <a:pt x="175875" y="75720"/>
                  </a:lnTo>
                  <a:close/>
                </a:path>
                <a:path w="347344" h="320675">
                  <a:moveTo>
                    <a:pt x="266638" y="25910"/>
                  </a:moveTo>
                  <a:lnTo>
                    <a:pt x="157406" y="25910"/>
                  </a:lnTo>
                  <a:lnTo>
                    <a:pt x="201809" y="27826"/>
                  </a:lnTo>
                  <a:lnTo>
                    <a:pt x="243880" y="42283"/>
                  </a:lnTo>
                  <a:lnTo>
                    <a:pt x="280290" y="69156"/>
                  </a:lnTo>
                  <a:lnTo>
                    <a:pt x="309191" y="111779"/>
                  </a:lnTo>
                  <a:lnTo>
                    <a:pt x="318969" y="159445"/>
                  </a:lnTo>
                  <a:lnTo>
                    <a:pt x="309755" y="207110"/>
                  </a:lnTo>
                  <a:lnTo>
                    <a:pt x="281678" y="249733"/>
                  </a:lnTo>
                  <a:lnTo>
                    <a:pt x="315776" y="249733"/>
                  </a:lnTo>
                  <a:lnTo>
                    <a:pt x="323209" y="240848"/>
                  </a:lnTo>
                  <a:lnTo>
                    <a:pt x="340695" y="202626"/>
                  </a:lnTo>
                  <a:lnTo>
                    <a:pt x="346894" y="160085"/>
                  </a:lnTo>
                  <a:lnTo>
                    <a:pt x="340695" y="117544"/>
                  </a:lnTo>
                  <a:lnTo>
                    <a:pt x="323203" y="79307"/>
                  </a:lnTo>
                  <a:lnTo>
                    <a:pt x="296074" y="46905"/>
                  </a:lnTo>
                  <a:lnTo>
                    <a:pt x="266638" y="25910"/>
                  </a:lnTo>
                  <a:close/>
                </a:path>
                <a:path w="347344" h="320675">
                  <a:moveTo>
                    <a:pt x="227025" y="102454"/>
                  </a:moveTo>
                  <a:lnTo>
                    <a:pt x="173447" y="102454"/>
                  </a:lnTo>
                  <a:lnTo>
                    <a:pt x="188298" y="105176"/>
                  </a:lnTo>
                  <a:lnTo>
                    <a:pt x="200678" y="112700"/>
                  </a:lnTo>
                  <a:lnTo>
                    <a:pt x="209155" y="124066"/>
                  </a:lnTo>
                  <a:lnTo>
                    <a:pt x="212299" y="138313"/>
                  </a:lnTo>
                  <a:lnTo>
                    <a:pt x="209350" y="152021"/>
                  </a:lnTo>
                  <a:lnTo>
                    <a:pt x="201198" y="163447"/>
                  </a:lnTo>
                  <a:lnTo>
                    <a:pt x="188884" y="171271"/>
                  </a:lnTo>
                  <a:lnTo>
                    <a:pt x="173447" y="174173"/>
                  </a:lnTo>
                  <a:lnTo>
                    <a:pt x="225105" y="174173"/>
                  </a:lnTo>
                  <a:lnTo>
                    <a:pt x="234305" y="162126"/>
                  </a:lnTo>
                  <a:lnTo>
                    <a:pt x="239877" y="139274"/>
                  </a:lnTo>
                  <a:lnTo>
                    <a:pt x="235823" y="115941"/>
                  </a:lnTo>
                  <a:lnTo>
                    <a:pt x="227025" y="102454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10" name="object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658" y="4248532"/>
              <a:ext cx="106843" cy="143436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xtLst/>
          </p:spPr>
        </p:pic>
        <p:sp>
          <p:nvSpPr>
            <p:cNvPr id="11" name="object 30"/>
            <p:cNvSpPr>
              <a:spLocks noChangeArrowheads="1"/>
            </p:cNvSpPr>
            <p:nvPr/>
          </p:nvSpPr>
          <p:spPr bwMode="auto">
            <a:xfrm>
              <a:off x="2666695" y="3856646"/>
              <a:ext cx="694055" cy="871219"/>
            </a:xfrm>
            <a:custGeom>
              <a:avLst/>
              <a:gdLst>
                <a:gd name="T0" fmla="*/ 402766 w 694054"/>
                <a:gd name="T1" fmla="*/ 102781 h 871220"/>
                <a:gd name="T2" fmla="*/ 349693 w 694054"/>
                <a:gd name="T3" fmla="*/ 318897 h 871220"/>
                <a:gd name="T4" fmla="*/ 324688 w 694054"/>
                <a:gd name="T5" fmla="*/ 338099 h 871220"/>
                <a:gd name="T6" fmla="*/ 147040 w 694054"/>
                <a:gd name="T7" fmla="*/ 359613 h 871220"/>
                <a:gd name="T8" fmla="*/ 143090 w 694054"/>
                <a:gd name="T9" fmla="*/ 268782 h 871220"/>
                <a:gd name="T10" fmla="*/ 292773 w 694054"/>
                <a:gd name="T11" fmla="*/ 274066 h 871220"/>
                <a:gd name="T12" fmla="*/ 320014 w 694054"/>
                <a:gd name="T13" fmla="*/ 262064 h 871220"/>
                <a:gd name="T14" fmla="*/ 274485 w 694054"/>
                <a:gd name="T15" fmla="*/ 218998 h 871220"/>
                <a:gd name="T16" fmla="*/ 277520 w 694054"/>
                <a:gd name="T17" fmla="*/ 124231 h 871220"/>
                <a:gd name="T18" fmla="*/ 263664 w 694054"/>
                <a:gd name="T19" fmla="*/ 189280 h 871220"/>
                <a:gd name="T20" fmla="*/ 194538 w 694054"/>
                <a:gd name="T21" fmla="*/ 215176 h 871220"/>
                <a:gd name="T22" fmla="*/ 166484 w 694054"/>
                <a:gd name="T23" fmla="*/ 151384 h 871220"/>
                <a:gd name="T24" fmla="*/ 235610 w 694054"/>
                <a:gd name="T25" fmla="*/ 125488 h 871220"/>
                <a:gd name="T26" fmla="*/ 267804 w 694054"/>
                <a:gd name="T27" fmla="*/ 116789 h 871220"/>
                <a:gd name="T28" fmla="*/ 165125 w 694054"/>
                <a:gd name="T29" fmla="*/ 113982 h 871220"/>
                <a:gd name="T30" fmla="*/ 152628 w 694054"/>
                <a:gd name="T31" fmla="*/ 217716 h 871220"/>
                <a:gd name="T32" fmla="*/ 133946 w 694054"/>
                <a:gd name="T33" fmla="*/ 242887 h 871220"/>
                <a:gd name="T34" fmla="*/ 50533 w 694054"/>
                <a:gd name="T35" fmla="*/ 281825 h 871220"/>
                <a:gd name="T36" fmla="*/ 53301 w 694054"/>
                <a:gd name="T37" fmla="*/ 110807 h 871220"/>
                <a:gd name="T38" fmla="*/ 218198 w 694054"/>
                <a:gd name="T39" fmla="*/ 25298 h 871220"/>
                <a:gd name="T40" fmla="*/ 379182 w 694054"/>
                <a:gd name="T41" fmla="*/ 114452 h 871220"/>
                <a:gd name="T42" fmla="*/ 383094 w 694054"/>
                <a:gd name="T43" fmla="*/ 74142 h 871220"/>
                <a:gd name="T44" fmla="*/ 264566 w 694054"/>
                <a:gd name="T45" fmla="*/ 5219 h 871220"/>
                <a:gd name="T46" fmla="*/ 80327 w 694054"/>
                <a:gd name="T47" fmla="*/ 43446 h 871220"/>
                <a:gd name="T48" fmla="*/ 0 w 694054"/>
                <a:gd name="T49" fmla="*/ 198513 h 871220"/>
                <a:gd name="T50" fmla="*/ 80327 w 694054"/>
                <a:gd name="T51" fmla="*/ 353568 h 871220"/>
                <a:gd name="T52" fmla="*/ 264566 w 694054"/>
                <a:gd name="T53" fmla="*/ 391795 h 871220"/>
                <a:gd name="T54" fmla="*/ 383094 w 694054"/>
                <a:gd name="T55" fmla="*/ 322872 h 871220"/>
                <a:gd name="T56" fmla="*/ 430173 w 694054"/>
                <a:gd name="T57" fmla="*/ 198513 h 871220"/>
                <a:gd name="T58" fmla="*/ 665885 w 694054"/>
                <a:gd name="T59" fmla="*/ 624917 h 871220"/>
                <a:gd name="T60" fmla="*/ 619618 w 694054"/>
                <a:gd name="T61" fmla="*/ 779171 h 871220"/>
                <a:gd name="T62" fmla="*/ 564145 w 694054"/>
                <a:gd name="T63" fmla="*/ 838912 h 871220"/>
                <a:gd name="T64" fmla="*/ 443825 w 694054"/>
                <a:gd name="T65" fmla="*/ 800406 h 871220"/>
                <a:gd name="T66" fmla="*/ 528686 w 694054"/>
                <a:gd name="T67" fmla="*/ 750457 h 871220"/>
                <a:gd name="T68" fmla="*/ 605013 w 694054"/>
                <a:gd name="T69" fmla="*/ 820891 h 871220"/>
                <a:gd name="T70" fmla="*/ 566151 w 694054"/>
                <a:gd name="T71" fmla="*/ 732524 h 871220"/>
                <a:gd name="T72" fmla="*/ 582738 w 694054"/>
                <a:gd name="T73" fmla="*/ 666611 h 871220"/>
                <a:gd name="T74" fmla="*/ 559217 w 694054"/>
                <a:gd name="T75" fmla="*/ 688989 h 871220"/>
                <a:gd name="T76" fmla="*/ 520368 w 694054"/>
                <a:gd name="T77" fmla="*/ 724841 h 871220"/>
                <a:gd name="T78" fmla="*/ 481519 w 694054"/>
                <a:gd name="T79" fmla="*/ 688989 h 871220"/>
                <a:gd name="T80" fmla="*/ 520368 w 694054"/>
                <a:gd name="T81" fmla="*/ 653124 h 871220"/>
                <a:gd name="T82" fmla="*/ 559217 w 694054"/>
                <a:gd name="T83" fmla="*/ 688989 h 871220"/>
                <a:gd name="T84" fmla="*/ 497508 w 694054"/>
                <a:gd name="T85" fmla="*/ 630137 h 871220"/>
                <a:gd name="T86" fmla="*/ 457795 w 694054"/>
                <a:gd name="T87" fmla="*/ 708801 h 871220"/>
                <a:gd name="T88" fmla="*/ 435024 w 694054"/>
                <a:gd name="T89" fmla="*/ 759740 h 871220"/>
                <a:gd name="T90" fmla="*/ 374991 w 694054"/>
                <a:gd name="T91" fmla="*/ 724282 h 871220"/>
                <a:gd name="T92" fmla="*/ 460919 w 694054"/>
                <a:gd name="T93" fmla="*/ 587325 h 871220"/>
                <a:gd name="T94" fmla="*/ 627213 w 694054"/>
                <a:gd name="T95" fmla="*/ 619824 h 871220"/>
                <a:gd name="T96" fmla="*/ 613561 w 694054"/>
                <a:gd name="T97" fmla="*/ 576581 h 871220"/>
                <a:gd name="T98" fmla="*/ 432840 w 694054"/>
                <a:gd name="T99" fmla="*/ 572542 h 871220"/>
                <a:gd name="T100" fmla="*/ 346900 w 694054"/>
                <a:gd name="T101" fmla="*/ 710756 h 871220"/>
                <a:gd name="T102" fmla="*/ 432840 w 694054"/>
                <a:gd name="T103" fmla="*/ 848971 h 871220"/>
                <a:gd name="T104" fmla="*/ 607884 w 694054"/>
                <a:gd name="T105" fmla="*/ 848971 h 871220"/>
                <a:gd name="T106" fmla="*/ 693812 w 694054"/>
                <a:gd name="T107" fmla="*/ 710756 h 871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94054"/>
                <a:gd name="T163" fmla="*/ 0 h 871220"/>
                <a:gd name="T164" fmla="*/ 694054 w 694054"/>
                <a:gd name="T165" fmla="*/ 871220 h 871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94054" h="871220">
                  <a:moveTo>
                    <a:pt x="430149" y="198513"/>
                  </a:moveTo>
                  <a:lnTo>
                    <a:pt x="424497" y="152831"/>
                  </a:lnTo>
                  <a:lnTo>
                    <a:pt x="408381" y="110985"/>
                  </a:lnTo>
                  <a:lnTo>
                    <a:pt x="402742" y="102781"/>
                  </a:lnTo>
                  <a:lnTo>
                    <a:pt x="402742" y="198513"/>
                  </a:lnTo>
                  <a:lnTo>
                    <a:pt x="396849" y="241668"/>
                  </a:lnTo>
                  <a:lnTo>
                    <a:pt x="379158" y="282562"/>
                  </a:lnTo>
                  <a:lnTo>
                    <a:pt x="349669" y="318897"/>
                  </a:lnTo>
                  <a:lnTo>
                    <a:pt x="349669" y="316331"/>
                  </a:lnTo>
                  <a:lnTo>
                    <a:pt x="338416" y="287210"/>
                  </a:lnTo>
                  <a:lnTo>
                    <a:pt x="324688" y="268452"/>
                  </a:lnTo>
                  <a:lnTo>
                    <a:pt x="324688" y="338099"/>
                  </a:lnTo>
                  <a:lnTo>
                    <a:pt x="283108" y="359613"/>
                  </a:lnTo>
                  <a:lnTo>
                    <a:pt x="238125" y="370370"/>
                  </a:lnTo>
                  <a:lnTo>
                    <a:pt x="192024" y="370370"/>
                  </a:lnTo>
                  <a:lnTo>
                    <a:pt x="147040" y="359613"/>
                  </a:lnTo>
                  <a:lnTo>
                    <a:pt x="105460" y="338099"/>
                  </a:lnTo>
                  <a:lnTo>
                    <a:pt x="111175" y="318897"/>
                  </a:lnTo>
                  <a:lnTo>
                    <a:pt x="117055" y="299186"/>
                  </a:lnTo>
                  <a:lnTo>
                    <a:pt x="143090" y="268782"/>
                  </a:lnTo>
                  <a:lnTo>
                    <a:pt x="179793" y="249669"/>
                  </a:lnTo>
                  <a:lnTo>
                    <a:pt x="223405" y="244614"/>
                  </a:lnTo>
                  <a:lnTo>
                    <a:pt x="261467" y="253822"/>
                  </a:lnTo>
                  <a:lnTo>
                    <a:pt x="292773" y="274066"/>
                  </a:lnTo>
                  <a:lnTo>
                    <a:pt x="314718" y="302958"/>
                  </a:lnTo>
                  <a:lnTo>
                    <a:pt x="324688" y="338099"/>
                  </a:lnTo>
                  <a:lnTo>
                    <a:pt x="324688" y="268452"/>
                  </a:lnTo>
                  <a:lnTo>
                    <a:pt x="320014" y="262064"/>
                  </a:lnTo>
                  <a:lnTo>
                    <a:pt x="298843" y="244614"/>
                  </a:lnTo>
                  <a:lnTo>
                    <a:pt x="295617" y="241947"/>
                  </a:lnTo>
                  <a:lnTo>
                    <a:pt x="266420" y="227965"/>
                  </a:lnTo>
                  <a:lnTo>
                    <a:pt x="274485" y="218998"/>
                  </a:lnTo>
                  <a:lnTo>
                    <a:pt x="286689" y="205447"/>
                  </a:lnTo>
                  <a:lnTo>
                    <a:pt x="295376" y="178498"/>
                  </a:lnTo>
                  <a:lnTo>
                    <a:pt x="292366" y="150342"/>
                  </a:lnTo>
                  <a:lnTo>
                    <a:pt x="277520" y="124231"/>
                  </a:lnTo>
                  <a:lnTo>
                    <a:pt x="274180" y="121666"/>
                  </a:lnTo>
                  <a:lnTo>
                    <a:pt x="267804" y="116789"/>
                  </a:lnTo>
                  <a:lnTo>
                    <a:pt x="267804" y="170332"/>
                  </a:lnTo>
                  <a:lnTo>
                    <a:pt x="263664" y="189280"/>
                  </a:lnTo>
                  <a:lnTo>
                    <a:pt x="252361" y="204749"/>
                  </a:lnTo>
                  <a:lnTo>
                    <a:pt x="235610" y="215176"/>
                  </a:lnTo>
                  <a:lnTo>
                    <a:pt x="215074" y="218998"/>
                  </a:lnTo>
                  <a:lnTo>
                    <a:pt x="194538" y="215176"/>
                  </a:lnTo>
                  <a:lnTo>
                    <a:pt x="177787" y="204749"/>
                  </a:lnTo>
                  <a:lnTo>
                    <a:pt x="166484" y="189280"/>
                  </a:lnTo>
                  <a:lnTo>
                    <a:pt x="162344" y="170332"/>
                  </a:lnTo>
                  <a:lnTo>
                    <a:pt x="166484" y="151384"/>
                  </a:lnTo>
                  <a:lnTo>
                    <a:pt x="177787" y="135915"/>
                  </a:lnTo>
                  <a:lnTo>
                    <a:pt x="194538" y="125488"/>
                  </a:lnTo>
                  <a:lnTo>
                    <a:pt x="215074" y="121666"/>
                  </a:lnTo>
                  <a:lnTo>
                    <a:pt x="235610" y="125488"/>
                  </a:lnTo>
                  <a:lnTo>
                    <a:pt x="252361" y="135915"/>
                  </a:lnTo>
                  <a:lnTo>
                    <a:pt x="263664" y="151384"/>
                  </a:lnTo>
                  <a:lnTo>
                    <a:pt x="267804" y="170332"/>
                  </a:lnTo>
                  <a:lnTo>
                    <a:pt x="267804" y="116789"/>
                  </a:lnTo>
                  <a:lnTo>
                    <a:pt x="253123" y="105524"/>
                  </a:lnTo>
                  <a:lnTo>
                    <a:pt x="223926" y="97497"/>
                  </a:lnTo>
                  <a:lnTo>
                    <a:pt x="193421" y="100279"/>
                  </a:lnTo>
                  <a:lnTo>
                    <a:pt x="165125" y="113982"/>
                  </a:lnTo>
                  <a:lnTo>
                    <a:pt x="144627" y="136499"/>
                  </a:lnTo>
                  <a:lnTo>
                    <a:pt x="135458" y="163449"/>
                  </a:lnTo>
                  <a:lnTo>
                    <a:pt x="137998" y="191604"/>
                  </a:lnTo>
                  <a:lnTo>
                    <a:pt x="152628" y="217716"/>
                  </a:lnTo>
                  <a:lnTo>
                    <a:pt x="155409" y="221564"/>
                  </a:lnTo>
                  <a:lnTo>
                    <a:pt x="159575" y="225399"/>
                  </a:lnTo>
                  <a:lnTo>
                    <a:pt x="163728" y="227965"/>
                  </a:lnTo>
                  <a:lnTo>
                    <a:pt x="133946" y="242887"/>
                  </a:lnTo>
                  <a:lnTo>
                    <a:pt x="109613" y="263817"/>
                  </a:lnTo>
                  <a:lnTo>
                    <a:pt x="91541" y="289560"/>
                  </a:lnTo>
                  <a:lnTo>
                    <a:pt x="80479" y="318897"/>
                  </a:lnTo>
                  <a:lnTo>
                    <a:pt x="50533" y="281825"/>
                  </a:lnTo>
                  <a:lnTo>
                    <a:pt x="32842" y="240106"/>
                  </a:lnTo>
                  <a:lnTo>
                    <a:pt x="27406" y="196100"/>
                  </a:lnTo>
                  <a:lnTo>
                    <a:pt x="34226" y="152209"/>
                  </a:lnTo>
                  <a:lnTo>
                    <a:pt x="53301" y="110807"/>
                  </a:lnTo>
                  <a:lnTo>
                    <a:pt x="84645" y="74282"/>
                  </a:lnTo>
                  <a:lnTo>
                    <a:pt x="125285" y="46634"/>
                  </a:lnTo>
                  <a:lnTo>
                    <a:pt x="170624" y="30314"/>
                  </a:lnTo>
                  <a:lnTo>
                    <a:pt x="218198" y="25298"/>
                  </a:lnTo>
                  <a:lnTo>
                    <a:pt x="265544" y="31597"/>
                  </a:lnTo>
                  <a:lnTo>
                    <a:pt x="310184" y="49199"/>
                  </a:lnTo>
                  <a:lnTo>
                    <a:pt x="349669" y="78117"/>
                  </a:lnTo>
                  <a:lnTo>
                    <a:pt x="379158" y="114452"/>
                  </a:lnTo>
                  <a:lnTo>
                    <a:pt x="396849" y="155346"/>
                  </a:lnTo>
                  <a:lnTo>
                    <a:pt x="402742" y="198513"/>
                  </a:lnTo>
                  <a:lnTo>
                    <a:pt x="402742" y="102781"/>
                  </a:lnTo>
                  <a:lnTo>
                    <a:pt x="383070" y="74142"/>
                  </a:lnTo>
                  <a:lnTo>
                    <a:pt x="349821" y="43446"/>
                  </a:lnTo>
                  <a:lnTo>
                    <a:pt x="318795" y="25298"/>
                  </a:lnTo>
                  <a:lnTo>
                    <a:pt x="309905" y="20091"/>
                  </a:lnTo>
                  <a:lnTo>
                    <a:pt x="264566" y="5219"/>
                  </a:lnTo>
                  <a:lnTo>
                    <a:pt x="215074" y="0"/>
                  </a:lnTo>
                  <a:lnTo>
                    <a:pt x="165582" y="5219"/>
                  </a:lnTo>
                  <a:lnTo>
                    <a:pt x="120256" y="20091"/>
                  </a:lnTo>
                  <a:lnTo>
                    <a:pt x="80327" y="43446"/>
                  </a:lnTo>
                  <a:lnTo>
                    <a:pt x="47078" y="74142"/>
                  </a:lnTo>
                  <a:lnTo>
                    <a:pt x="21767" y="110985"/>
                  </a:lnTo>
                  <a:lnTo>
                    <a:pt x="5651" y="152831"/>
                  </a:lnTo>
                  <a:lnTo>
                    <a:pt x="0" y="198513"/>
                  </a:lnTo>
                  <a:lnTo>
                    <a:pt x="5651" y="244182"/>
                  </a:lnTo>
                  <a:lnTo>
                    <a:pt x="21767" y="286029"/>
                  </a:lnTo>
                  <a:lnTo>
                    <a:pt x="47078" y="322872"/>
                  </a:lnTo>
                  <a:lnTo>
                    <a:pt x="80327" y="353568"/>
                  </a:lnTo>
                  <a:lnTo>
                    <a:pt x="120256" y="376923"/>
                  </a:lnTo>
                  <a:lnTo>
                    <a:pt x="165582" y="391795"/>
                  </a:lnTo>
                  <a:lnTo>
                    <a:pt x="215074" y="397014"/>
                  </a:lnTo>
                  <a:lnTo>
                    <a:pt x="264566" y="391795"/>
                  </a:lnTo>
                  <a:lnTo>
                    <a:pt x="309905" y="376923"/>
                  </a:lnTo>
                  <a:lnTo>
                    <a:pt x="321094" y="370370"/>
                  </a:lnTo>
                  <a:lnTo>
                    <a:pt x="349821" y="353568"/>
                  </a:lnTo>
                  <a:lnTo>
                    <a:pt x="383070" y="322872"/>
                  </a:lnTo>
                  <a:lnTo>
                    <a:pt x="385813" y="318897"/>
                  </a:lnTo>
                  <a:lnTo>
                    <a:pt x="408381" y="286029"/>
                  </a:lnTo>
                  <a:lnTo>
                    <a:pt x="424497" y="244182"/>
                  </a:lnTo>
                  <a:lnTo>
                    <a:pt x="430149" y="198513"/>
                  </a:lnTo>
                  <a:close/>
                </a:path>
                <a:path w="694054" h="871220">
                  <a:moveTo>
                    <a:pt x="693788" y="710780"/>
                  </a:moveTo>
                  <a:lnTo>
                    <a:pt x="687590" y="668235"/>
                  </a:lnTo>
                  <a:lnTo>
                    <a:pt x="670102" y="630008"/>
                  </a:lnTo>
                  <a:lnTo>
                    <a:pt x="665861" y="624941"/>
                  </a:lnTo>
                  <a:lnTo>
                    <a:pt x="665861" y="710145"/>
                  </a:lnTo>
                  <a:lnTo>
                    <a:pt x="656653" y="757809"/>
                  </a:lnTo>
                  <a:lnTo>
                    <a:pt x="628573" y="800430"/>
                  </a:lnTo>
                  <a:lnTo>
                    <a:pt x="619594" y="779195"/>
                  </a:lnTo>
                  <a:lnTo>
                    <a:pt x="605675" y="760247"/>
                  </a:lnTo>
                  <a:lnTo>
                    <a:pt x="604989" y="759650"/>
                  </a:lnTo>
                  <a:lnTo>
                    <a:pt x="604989" y="820915"/>
                  </a:lnTo>
                  <a:lnTo>
                    <a:pt x="564121" y="838936"/>
                  </a:lnTo>
                  <a:lnTo>
                    <a:pt x="520509" y="844931"/>
                  </a:lnTo>
                  <a:lnTo>
                    <a:pt x="477177" y="838936"/>
                  </a:lnTo>
                  <a:lnTo>
                    <a:pt x="437083" y="820915"/>
                  </a:lnTo>
                  <a:lnTo>
                    <a:pt x="443801" y="800430"/>
                  </a:lnTo>
                  <a:lnTo>
                    <a:pt x="446709" y="791540"/>
                  </a:lnTo>
                  <a:lnTo>
                    <a:pt x="467271" y="768413"/>
                  </a:lnTo>
                  <a:lnTo>
                    <a:pt x="495630" y="753922"/>
                  </a:lnTo>
                  <a:lnTo>
                    <a:pt x="528662" y="750481"/>
                  </a:lnTo>
                  <a:lnTo>
                    <a:pt x="556983" y="757885"/>
                  </a:lnTo>
                  <a:lnTo>
                    <a:pt x="580351" y="773214"/>
                  </a:lnTo>
                  <a:lnTo>
                    <a:pt x="596963" y="794791"/>
                  </a:lnTo>
                  <a:lnTo>
                    <a:pt x="604989" y="820915"/>
                  </a:lnTo>
                  <a:lnTo>
                    <a:pt x="604989" y="759650"/>
                  </a:lnTo>
                  <a:lnTo>
                    <a:pt x="594525" y="750481"/>
                  </a:lnTo>
                  <a:lnTo>
                    <a:pt x="587590" y="744423"/>
                  </a:lnTo>
                  <a:lnTo>
                    <a:pt x="566127" y="732548"/>
                  </a:lnTo>
                  <a:lnTo>
                    <a:pt x="571995" y="724865"/>
                  </a:lnTo>
                  <a:lnTo>
                    <a:pt x="581202" y="712825"/>
                  </a:lnTo>
                  <a:lnTo>
                    <a:pt x="586778" y="689965"/>
                  </a:lnTo>
                  <a:lnTo>
                    <a:pt x="582714" y="666635"/>
                  </a:lnTo>
                  <a:lnTo>
                    <a:pt x="573925" y="653148"/>
                  </a:lnTo>
                  <a:lnTo>
                    <a:pt x="568909" y="645464"/>
                  </a:lnTo>
                  <a:lnTo>
                    <a:pt x="559193" y="639152"/>
                  </a:lnTo>
                  <a:lnTo>
                    <a:pt x="559193" y="689013"/>
                  </a:lnTo>
                  <a:lnTo>
                    <a:pt x="556247" y="702716"/>
                  </a:lnTo>
                  <a:lnTo>
                    <a:pt x="548093" y="714146"/>
                  </a:lnTo>
                  <a:lnTo>
                    <a:pt x="535774" y="721969"/>
                  </a:lnTo>
                  <a:lnTo>
                    <a:pt x="520344" y="724865"/>
                  </a:lnTo>
                  <a:lnTo>
                    <a:pt x="505485" y="721969"/>
                  </a:lnTo>
                  <a:lnTo>
                    <a:pt x="493115" y="714146"/>
                  </a:lnTo>
                  <a:lnTo>
                    <a:pt x="484632" y="702716"/>
                  </a:lnTo>
                  <a:lnTo>
                    <a:pt x="481495" y="689013"/>
                  </a:lnTo>
                  <a:lnTo>
                    <a:pt x="484441" y="675297"/>
                  </a:lnTo>
                  <a:lnTo>
                    <a:pt x="492594" y="663879"/>
                  </a:lnTo>
                  <a:lnTo>
                    <a:pt x="504901" y="656056"/>
                  </a:lnTo>
                  <a:lnTo>
                    <a:pt x="520344" y="653148"/>
                  </a:lnTo>
                  <a:lnTo>
                    <a:pt x="535190" y="655878"/>
                  </a:lnTo>
                  <a:lnTo>
                    <a:pt x="547573" y="663397"/>
                  </a:lnTo>
                  <a:lnTo>
                    <a:pt x="556056" y="674763"/>
                  </a:lnTo>
                  <a:lnTo>
                    <a:pt x="559193" y="689013"/>
                  </a:lnTo>
                  <a:lnTo>
                    <a:pt x="559193" y="639152"/>
                  </a:lnTo>
                  <a:lnTo>
                    <a:pt x="547535" y="631558"/>
                  </a:lnTo>
                  <a:lnTo>
                    <a:pt x="522770" y="626414"/>
                  </a:lnTo>
                  <a:lnTo>
                    <a:pt x="497484" y="630161"/>
                  </a:lnTo>
                  <a:lnTo>
                    <a:pt x="474548" y="642899"/>
                  </a:lnTo>
                  <a:lnTo>
                    <a:pt x="458901" y="662635"/>
                  </a:lnTo>
                  <a:lnTo>
                    <a:pt x="453390" y="685482"/>
                  </a:lnTo>
                  <a:lnTo>
                    <a:pt x="457771" y="708825"/>
                  </a:lnTo>
                  <a:lnTo>
                    <a:pt x="471779" y="729996"/>
                  </a:lnTo>
                  <a:lnTo>
                    <a:pt x="474548" y="732548"/>
                  </a:lnTo>
                  <a:lnTo>
                    <a:pt x="453085" y="744245"/>
                  </a:lnTo>
                  <a:lnTo>
                    <a:pt x="435000" y="759764"/>
                  </a:lnTo>
                  <a:lnTo>
                    <a:pt x="421081" y="778662"/>
                  </a:lnTo>
                  <a:lnTo>
                    <a:pt x="412115" y="800430"/>
                  </a:lnTo>
                  <a:lnTo>
                    <a:pt x="386613" y="764362"/>
                  </a:lnTo>
                  <a:lnTo>
                    <a:pt x="374967" y="724306"/>
                  </a:lnTo>
                  <a:lnTo>
                    <a:pt x="377050" y="683323"/>
                  </a:lnTo>
                  <a:lnTo>
                    <a:pt x="392709" y="644499"/>
                  </a:lnTo>
                  <a:lnTo>
                    <a:pt x="421830" y="610882"/>
                  </a:lnTo>
                  <a:lnTo>
                    <a:pt x="460895" y="587349"/>
                  </a:lnTo>
                  <a:lnTo>
                    <a:pt x="504304" y="576605"/>
                  </a:lnTo>
                  <a:lnTo>
                    <a:pt x="548703" y="578523"/>
                  </a:lnTo>
                  <a:lnTo>
                    <a:pt x="590778" y="592975"/>
                  </a:lnTo>
                  <a:lnTo>
                    <a:pt x="627189" y="619848"/>
                  </a:lnTo>
                  <a:lnTo>
                    <a:pt x="656082" y="662470"/>
                  </a:lnTo>
                  <a:lnTo>
                    <a:pt x="665861" y="710145"/>
                  </a:lnTo>
                  <a:lnTo>
                    <a:pt x="665861" y="624941"/>
                  </a:lnTo>
                  <a:lnTo>
                    <a:pt x="613537" y="576605"/>
                  </a:lnTo>
                  <a:lnTo>
                    <a:pt x="566432" y="556412"/>
                  </a:lnTo>
                  <a:lnTo>
                    <a:pt x="520344" y="550697"/>
                  </a:lnTo>
                  <a:lnTo>
                    <a:pt x="474256" y="556412"/>
                  </a:lnTo>
                  <a:lnTo>
                    <a:pt x="432816" y="572566"/>
                  </a:lnTo>
                  <a:lnTo>
                    <a:pt x="397713" y="597598"/>
                  </a:lnTo>
                  <a:lnTo>
                    <a:pt x="370586" y="630008"/>
                  </a:lnTo>
                  <a:lnTo>
                    <a:pt x="353098" y="668235"/>
                  </a:lnTo>
                  <a:lnTo>
                    <a:pt x="346900" y="710780"/>
                  </a:lnTo>
                  <a:lnTo>
                    <a:pt x="353098" y="753325"/>
                  </a:lnTo>
                  <a:lnTo>
                    <a:pt x="370586" y="791565"/>
                  </a:lnTo>
                  <a:lnTo>
                    <a:pt x="397713" y="823963"/>
                  </a:lnTo>
                  <a:lnTo>
                    <a:pt x="432816" y="848995"/>
                  </a:lnTo>
                  <a:lnTo>
                    <a:pt x="474256" y="865149"/>
                  </a:lnTo>
                  <a:lnTo>
                    <a:pt x="520344" y="870864"/>
                  </a:lnTo>
                  <a:lnTo>
                    <a:pt x="566432" y="865149"/>
                  </a:lnTo>
                  <a:lnTo>
                    <a:pt x="607860" y="848995"/>
                  </a:lnTo>
                  <a:lnTo>
                    <a:pt x="642975" y="823963"/>
                  </a:lnTo>
                  <a:lnTo>
                    <a:pt x="670102" y="791540"/>
                  </a:lnTo>
                  <a:lnTo>
                    <a:pt x="687590" y="753325"/>
                  </a:lnTo>
                  <a:lnTo>
                    <a:pt x="693788" y="710780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8C0832C-57A3-4A5F-8349-99939E0B8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007" y="4081549"/>
            <a:ext cx="1796298" cy="130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47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.depositphotos.com/2866967/3839/i/950/depositphotos_38394761-stock-photo-white-3d-human-exclama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4758"/>
            <a:ext cx="1152127" cy="10304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71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НУЛЕВОЙ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11187"/>
            <a:ext cx="10515600" cy="2252748"/>
          </a:xfrm>
          <a:ln>
            <a:solidFill>
              <a:srgbClr val="002060"/>
            </a:solidFill>
            <a:prstDash val="dash"/>
          </a:ln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пытайтесь помочь ребенку/подростку, если не уверены в своей безопасности.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переоценивайте собственные способности и при необходимости обращайтесь за помощью к профильным специалистам.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чувствуете, что не готовы оказать несовершеннолетнему помощь, вам страшно, неприятно разговаривать с обучающимся, не делайте этого. Знайте, это нормальная реакция, и вы имеете на нее право. Ребенок всегда чувствует неискренность по позе, жестам, интонациям, и попытка помочь через силу все равно будет неэффективной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78924" y="1155470"/>
            <a:ext cx="8761614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 информации об эмоциональном состоянии пострадавшего и о своем собственном состоянии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3084" y="4605252"/>
            <a:ext cx="10580715" cy="20033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Осознайте свое состояние!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понимаю, что со мной происходит»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готова замедлиться»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понимаю, что я сейчас чувствую»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«Это состояние сейчас не про меня, это про него»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него есть причины так чувствовать, у меня этих причин сейчас нет»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«Какое у меня сейчас состояние? Если это состояние не мое, какое мое истинное?»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Картинки Человечков В Касках Для Презентаций Powerpoint – Telegra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288" y="5112329"/>
            <a:ext cx="987662" cy="11139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77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947" y="166718"/>
            <a:ext cx="10515600" cy="98985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ИСТЕРИКА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способ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реагирования психики на травмирующие события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83" t="28346" r="5333" b="13769"/>
          <a:stretch/>
        </p:blipFill>
        <p:spPr>
          <a:xfrm>
            <a:off x="838046" y="1138530"/>
            <a:ext cx="10533008" cy="487957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38355" y="5892167"/>
            <a:ext cx="10636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Помните, что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истероидные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проявления – это нормальная реакция на ненормальные обстоятельства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69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838" y="218476"/>
            <a:ext cx="10515600" cy="1187629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ГНЕВ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АГРЕССИЯ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активная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энергозатратная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реакция, которая бывает нескольких видов: вербальная (человек высказывает слова угрозы) и невербальная (человек совершает какие-то агрессивные действия)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91" t="32741" r="5333" b="11476"/>
          <a:stretch/>
        </p:blipFill>
        <p:spPr>
          <a:xfrm>
            <a:off x="872705" y="1410027"/>
            <a:ext cx="10515600" cy="452212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54015" y="5934670"/>
            <a:ext cx="10670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оказать человеку поддержку, примите его право на эту реакцию и то, что она направлена не на вас и не на окружающих, а на обстоятельства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8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970" y="140839"/>
            <a:ext cx="11041812" cy="106466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внутреннее состояние, обусловленное грозящим реальным или предполагаемым бедствием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13" t="30257" r="5011" b="14151"/>
          <a:stretch/>
        </p:blipFill>
        <p:spPr>
          <a:xfrm>
            <a:off x="638356" y="1151706"/>
            <a:ext cx="11067689" cy="398101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95223" y="5210355"/>
            <a:ext cx="11136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 – это эмоция, а любая эмоция становится слабее, если включается мыслительная деятельность, поэтому можно предложить человеку простое интеллектуальное действие, например, отнимать от 100 по 7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1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959" y="276046"/>
            <a:ext cx="10515600" cy="1130531"/>
          </a:xfrm>
          <a:ln>
            <a:solidFill>
              <a:srgbClr val="002060"/>
            </a:solidFill>
            <a:prstDash val="lgDash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отрицательно окрашенная эмоция, выражающая ощущение неопределённости, ожидание отрицательных событий, трудноопределимые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предчувствия.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645" t="32599" r="4754" b="13188"/>
          <a:stretch/>
        </p:blipFill>
        <p:spPr>
          <a:xfrm>
            <a:off x="838200" y="2643448"/>
            <a:ext cx="10515600" cy="364158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54016" y="1397479"/>
            <a:ext cx="10575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Состояние тревоги отличается от состояния страха тем, что, когда человек испытывает страх, он боится чего-то конкретного (болезни ребенка, аварии  и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а когда человек испытывает чувство тревоги, он не знает, чего он боится. Поэтому в каком-то смысле состояние тревоги тяжелее, чем состояние страха.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2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68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делать: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 сейчас.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0060"/>
            <a:ext cx="10515600" cy="5046903"/>
          </a:xfrm>
          <a:ln>
            <a:solidFill>
              <a:srgbClr val="002060"/>
            </a:solidFill>
            <a:prstDash val="dash"/>
          </a:ln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помощь? </a:t>
            </a: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вижу, что у тебя сейчас (проявления)… Я вижу, что ты сильно переживаешь (какое-то событие)… Я готова предложить тебе небольшое упражнение, чтобы тебе стало легче. Готов попробовать его сейчас вместе со мной?» </a:t>
            </a: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вижу, в какой сложной ситуации ты сейчас находишься, вижу твои переживания. Вероятно, это может мешать тебе, негативно влиять на твою жизнь. Мы можем проговорить сейчас с тобой некоторые рекомендации, которые помогут, когда ты тревожишься особенно сильно»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мобилизацию 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удлиненный глубокий вдох (4с), пауза длительностью в половину вдоха (2с), короткий, громкий, энергичный выдох (2с). Длительность вдоха превышает выдох приблизительно в два раза.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расслабление - успокаивающее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– медленный глубокий вдох через нос, пауза в полвдоха, выдох длительностью 2 вдоха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399" y="1137581"/>
            <a:ext cx="103344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Алгоритм составления «Я — высказывания», примерно такой: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«Когда….. (событие) + я чувствую…….(описание своих чувств) + потому что…..(объяснение воздействия на вас лично) + я хотел бы……(описание своих пожеланий)»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1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«5-4-3-2-1»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  <a:prstDash val="dash"/>
          </a:ln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Техники: «5-4-3-2-1», «предмет», «оковы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/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— Найдите пять вещей, на которых сможете остановить взгляд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— Почувствуйте четыре сенсорных ощущения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— Прислушайтесь к трем различным звукам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— Сконцентрируйте внимание на двух запахах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— Найдите одну вещь со вкусом </a:t>
            </a:r>
          </a:p>
        </p:txBody>
      </p:sp>
      <p:pic>
        <p:nvPicPr>
          <p:cNvPr id="4" name="Picture 2" descr="http://st.depositphotos.com/1495079/2044/i/950/depositphotos_20440881-stock-photo-3d-man-with-exclamation-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588" y="4419003"/>
            <a:ext cx="1456528" cy="158009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30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3139</TotalTime>
  <Words>1172</Words>
  <Application>Microsoft Office PowerPoint</Application>
  <PresentationFormat>Произвольный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«ДОПСИХОЛОГИЧЕСКАЯ И КРИЗИСНАЯ ПСИХОЛОГИЧЕСКАЯ ПОМОЩЬ ЛИЦАМ  В КРИЗИСНОМ СОСТОЯНИИ»  </vt:lpstr>
      <vt:lpstr>Как организовать экстренную допсихологическую помощь сразу после травматического события? </vt:lpstr>
      <vt:lpstr>НУЛЕВОЙ ЭТАП</vt:lpstr>
      <vt:lpstr>ИСТЕРИКА – способ реагирования психики на травмирующие события </vt:lpstr>
      <vt:lpstr>ГНЕВ, АГРЕССИЯ – это активная энергозатратная реакция, которая бывает нескольких видов: вербальная (человек высказывает слова угрозы) и невербальная (человек совершает какие-то агрессивные действия) </vt:lpstr>
      <vt:lpstr>СТРАХ – внутреннее состояние, обусловленное грозящим реальным или предполагаемым бедствием </vt:lpstr>
      <vt:lpstr>Слайд 7</vt:lpstr>
      <vt:lpstr>Что делать: тревога прямо сейчас. </vt:lpstr>
      <vt:lpstr>ТЕХНИКА  «5-4-3-2-1» </vt:lpstr>
      <vt:lpstr>ТЕХНИКА </vt:lpstr>
      <vt:lpstr> ТЕХНИКА  </vt:lpstr>
      <vt:lpstr>ТЕХНИКА </vt:lpstr>
      <vt:lpstr>АПАТИЯ – отсутствие стремления к какой-либо деятельности, отсутствии отрицательного и положительного отношения к действительности, отсутствии внешних эмоциональных проявлений </vt:lpstr>
      <vt:lpstr>Плач - это самая адаптивная реакция человека на стрессовую ситуацию  ПЛАЧ, СЛЕЗЫ – эмоциональная реакция, позволяющая выразить переполняющие эмоции   </vt:lpstr>
      <vt:lpstr>Слайд 15</vt:lpstr>
      <vt:lpstr> КУДА ОБРАТИТЬСЯ ЗА ПОМОЩЬЮ 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ДОПСИХОЛОГИЧЕСКАЯ И КРИЗИСНАЯ ПСИХОЛОГИЧЕСКАЯ ПОМОЩЬ ЛИЦАМ В КРИЗИСНОМ СОСТОЯНИИ</dc:title>
  <dc:creator>Наталья</dc:creator>
  <cp:lastModifiedBy>Пользователь</cp:lastModifiedBy>
  <cp:revision>159</cp:revision>
  <cp:lastPrinted>2024-04-17T04:41:32Z</cp:lastPrinted>
  <dcterms:created xsi:type="dcterms:W3CDTF">2024-03-28T03:37:45Z</dcterms:created>
  <dcterms:modified xsi:type="dcterms:W3CDTF">2024-05-28T13:03:52Z</dcterms:modified>
</cp:coreProperties>
</file>